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Lst>
  <p:sldSz cx="18288000" cy="10287000"/>
  <p:notesSz cx="6858000" cy="9144000"/>
  <p:embeddedFontLst>
    <p:embeddedFont>
      <p:font typeface="DM Sans" pitchFamily="2" charset="0"/>
      <p:regular r:id="rId13"/>
    </p:embeddedFont>
    <p:embeddedFont>
      <p:font typeface="DM Sans Bold" charset="0"/>
      <p:regular r:id="rId14"/>
    </p:embeddedFont>
    <p:embeddedFont>
      <p:font typeface="Poppins"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58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70.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71.sv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9.svg"/><Relationship Id="rId17" Type="http://schemas.openxmlformats.org/officeDocument/2006/relationships/image" Target="../media/image76.png"/><Relationship Id="rId2" Type="http://schemas.openxmlformats.org/officeDocument/2006/relationships/image" Target="../media/image1.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8.png"/><Relationship Id="rId5" Type="http://schemas.openxmlformats.org/officeDocument/2006/relationships/image" Target="../media/image7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75.sv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6.png"/><Relationship Id="rId3" Type="http://schemas.openxmlformats.org/officeDocument/2006/relationships/image" Target="../media/image36.png"/><Relationship Id="rId7" Type="http://schemas.openxmlformats.org/officeDocument/2006/relationships/image" Target="../media/image6.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12.png"/><Relationship Id="rId5" Type="http://schemas.openxmlformats.org/officeDocument/2006/relationships/image" Target="../media/image38.png"/><Relationship Id="rId10" Type="http://schemas.openxmlformats.org/officeDocument/2006/relationships/image" Target="../media/image41.svg"/><Relationship Id="rId4" Type="http://schemas.openxmlformats.org/officeDocument/2006/relationships/image" Target="../media/image37.svg"/><Relationship Id="rId9" Type="http://schemas.openxmlformats.org/officeDocument/2006/relationships/image" Target="../media/image40.png"/><Relationship Id="rId1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19.svg"/><Relationship Id="rId2" Type="http://schemas.openxmlformats.org/officeDocument/2006/relationships/image" Target="../media/image1.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18.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5.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5.svg"/><Relationship Id="rId2" Type="http://schemas.openxmlformats.org/officeDocument/2006/relationships/image" Target="../media/image1.pn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4.png"/><Relationship Id="rId5" Type="http://schemas.openxmlformats.org/officeDocument/2006/relationships/image" Target="../media/image60.png"/><Relationship Id="rId15" Type="http://schemas.openxmlformats.org/officeDocument/2006/relationships/image" Target="../media/image34.png"/><Relationship Id="rId10" Type="http://schemas.openxmlformats.org/officeDocument/2006/relationships/image" Target="../media/image33.svg"/><Relationship Id="rId4" Type="http://schemas.openxmlformats.org/officeDocument/2006/relationships/image" Target="../media/image59.svg"/><Relationship Id="rId9" Type="http://schemas.openxmlformats.org/officeDocument/2006/relationships/image" Target="../media/image32.png"/><Relationship Id="rId14" Type="http://schemas.openxmlformats.org/officeDocument/2006/relationships/image" Target="../media/image67.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8.png"/><Relationship Id="rId7" Type="http://schemas.openxmlformats.org/officeDocument/2006/relationships/image" Target="../media/image6.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16.png"/><Relationship Id="rId5" Type="http://schemas.openxmlformats.org/officeDocument/2006/relationships/image" Target="../media/image38.png"/><Relationship Id="rId10" Type="http://schemas.openxmlformats.org/officeDocument/2006/relationships/image" Target="../media/image13.svg"/><Relationship Id="rId4" Type="http://schemas.openxmlformats.org/officeDocument/2006/relationships/image" Target="../media/image69.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397803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dirty="0"/>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700000">
            <a:off x="14071611" y="5287466"/>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74156" y="-803071"/>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6141788" y="-210235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4747568">
            <a:off x="-3122204" y="3559808"/>
            <a:ext cx="4896097" cy="2735694"/>
          </a:xfrm>
          <a:custGeom>
            <a:avLst/>
            <a:gdLst/>
            <a:ahLst/>
            <a:cxnLst/>
            <a:rect l="l" t="t" r="r" b="b"/>
            <a:pathLst>
              <a:path w="4896097" h="2735694">
                <a:moveTo>
                  <a:pt x="0" y="0"/>
                </a:moveTo>
                <a:lnTo>
                  <a:pt x="4896096" y="0"/>
                </a:lnTo>
                <a:lnTo>
                  <a:pt x="4896096" y="2735694"/>
                </a:lnTo>
                <a:lnTo>
                  <a:pt x="0" y="273569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9144000"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5462911" y="9429213"/>
            <a:ext cx="2587020" cy="2386526"/>
          </a:xfrm>
          <a:custGeom>
            <a:avLst/>
            <a:gdLst/>
            <a:ahLst/>
            <a:cxnLst/>
            <a:rect l="l" t="t" r="r" b="b"/>
            <a:pathLst>
              <a:path w="2587020" h="2386526">
                <a:moveTo>
                  <a:pt x="0" y="0"/>
                </a:moveTo>
                <a:lnTo>
                  <a:pt x="2587020" y="0"/>
                </a:lnTo>
                <a:lnTo>
                  <a:pt x="2587020" y="2386525"/>
                </a:lnTo>
                <a:lnTo>
                  <a:pt x="0" y="238652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5282649">
            <a:off x="16596506" y="8335045"/>
            <a:ext cx="3382987" cy="1154444"/>
          </a:xfrm>
          <a:custGeom>
            <a:avLst/>
            <a:gdLst/>
            <a:ahLst/>
            <a:cxnLst/>
            <a:rect l="l" t="t" r="r" b="b"/>
            <a:pathLst>
              <a:path w="3382987" h="1154444">
                <a:moveTo>
                  <a:pt x="0" y="0"/>
                </a:moveTo>
                <a:lnTo>
                  <a:pt x="3382988" y="0"/>
                </a:lnTo>
                <a:lnTo>
                  <a:pt x="3382988" y="1154444"/>
                </a:lnTo>
                <a:lnTo>
                  <a:pt x="0" y="115444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TextBox 11"/>
          <p:cNvSpPr txBox="1"/>
          <p:nvPr/>
        </p:nvSpPr>
        <p:spPr>
          <a:xfrm>
            <a:off x="2733936" y="2827471"/>
            <a:ext cx="12820123" cy="4161267"/>
          </a:xfrm>
          <a:prstGeom prst="rect">
            <a:avLst/>
          </a:prstGeom>
        </p:spPr>
        <p:txBody>
          <a:bodyPr wrap="square" lIns="0" tIns="0" rIns="0" bIns="0" rtlCol="0" anchor="t">
            <a:spAutoFit/>
          </a:bodyPr>
          <a:lstStyle/>
          <a:p>
            <a:pPr algn="ctr">
              <a:lnSpc>
                <a:spcPts val="15789"/>
              </a:lnSpc>
            </a:pPr>
            <a:r>
              <a:rPr lang="en-US" sz="16797" dirty="0" err="1">
                <a:solidFill>
                  <a:srgbClr val="000000"/>
                </a:solidFill>
                <a:latin typeface="DM Sans Bold"/>
              </a:rPr>
              <a:t>ResumeRole</a:t>
            </a:r>
            <a:r>
              <a:rPr lang="en-US" sz="16797" dirty="0">
                <a:solidFill>
                  <a:srgbClr val="000000"/>
                </a:solidFill>
                <a:latin typeface="DM Sans Bold"/>
              </a:rPr>
              <a:t> Finder</a:t>
            </a:r>
          </a:p>
        </p:txBody>
      </p:sp>
      <p:sp>
        <p:nvSpPr>
          <p:cNvPr id="12" name="Freeform 12"/>
          <p:cNvSpPr/>
          <p:nvPr/>
        </p:nvSpPr>
        <p:spPr>
          <a:xfrm rot="-1865782">
            <a:off x="3629980" y="1641938"/>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dirty="0"/>
          </a:p>
        </p:txBody>
      </p:sp>
      <p:sp>
        <p:nvSpPr>
          <p:cNvPr id="13" name="Freeform 13"/>
          <p:cNvSpPr/>
          <p:nvPr/>
        </p:nvSpPr>
        <p:spPr>
          <a:xfrm rot="2628884">
            <a:off x="3945021" y="5109101"/>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4" name="Freeform 14"/>
          <p:cNvSpPr/>
          <p:nvPr/>
        </p:nvSpPr>
        <p:spPr>
          <a:xfrm rot="2628884">
            <a:off x="14569397" y="178405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dirty="0"/>
          </a:p>
        </p:txBody>
      </p:sp>
      <p:sp>
        <p:nvSpPr>
          <p:cNvPr id="15" name="TextBox 14">
            <a:extLst>
              <a:ext uri="{FF2B5EF4-FFF2-40B4-BE49-F238E27FC236}">
                <a16:creationId xmlns:a16="http://schemas.microsoft.com/office/drawing/2014/main" id="{87C00972-AF9C-F29C-5109-A52B82A9C977}"/>
              </a:ext>
            </a:extLst>
          </p:cNvPr>
          <p:cNvSpPr txBox="1"/>
          <p:nvPr/>
        </p:nvSpPr>
        <p:spPr>
          <a:xfrm>
            <a:off x="12613149" y="6944292"/>
            <a:ext cx="4498638" cy="2862322"/>
          </a:xfrm>
          <a:prstGeom prst="rect">
            <a:avLst/>
          </a:prstGeom>
          <a:noFill/>
        </p:spPr>
        <p:txBody>
          <a:bodyPr wrap="square" rtlCol="0">
            <a:spAutoFit/>
          </a:bodyPr>
          <a:lstStyle/>
          <a:p>
            <a:r>
              <a:rPr lang="en-US" sz="3600" dirty="0">
                <a:latin typeface="Poppins" panose="00000500000000000000" pitchFamily="2" charset="0"/>
                <a:cs typeface="Poppins" panose="00000500000000000000" pitchFamily="2" charset="0"/>
              </a:rPr>
              <a:t>Ch. Arjun Reddy</a:t>
            </a:r>
          </a:p>
          <a:p>
            <a:r>
              <a:rPr lang="en-US" sz="3600" dirty="0">
                <a:latin typeface="Poppins" panose="00000500000000000000" pitchFamily="2" charset="0"/>
                <a:cs typeface="Poppins" panose="00000500000000000000" pitchFamily="2" charset="0"/>
              </a:rPr>
              <a:t>G. </a:t>
            </a:r>
            <a:r>
              <a:rPr lang="en-US" sz="3600" dirty="0" err="1">
                <a:latin typeface="Poppins" panose="00000500000000000000" pitchFamily="2" charset="0"/>
                <a:cs typeface="Poppins" panose="00000500000000000000" pitchFamily="2" charset="0"/>
              </a:rPr>
              <a:t>Sathwika</a:t>
            </a:r>
            <a:endParaRPr lang="en-US" sz="3600" dirty="0">
              <a:latin typeface="Poppins" panose="00000500000000000000" pitchFamily="2" charset="0"/>
              <a:cs typeface="Poppins" panose="00000500000000000000" pitchFamily="2" charset="0"/>
            </a:endParaRPr>
          </a:p>
          <a:p>
            <a:r>
              <a:rPr lang="en-US" sz="3600" dirty="0">
                <a:latin typeface="Poppins" panose="00000500000000000000" pitchFamily="2" charset="0"/>
                <a:cs typeface="Poppins" panose="00000500000000000000" pitchFamily="2" charset="0"/>
              </a:rPr>
              <a:t>B .Saketh Reddy</a:t>
            </a:r>
          </a:p>
          <a:p>
            <a:r>
              <a:rPr lang="en-US" sz="3600" dirty="0">
                <a:latin typeface="Poppins" panose="00000500000000000000" pitchFamily="2" charset="0"/>
                <a:cs typeface="Poppins" panose="00000500000000000000" pitchFamily="2" charset="0"/>
              </a:rPr>
              <a:t>MD. Arshad</a:t>
            </a:r>
          </a:p>
          <a:p>
            <a:endParaRPr lang="en-US" sz="3600" dirty="0">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31C6C1DE-084E-957A-F973-DBB474435F40}"/>
              </a:ext>
            </a:extLst>
          </p:cNvPr>
          <p:cNvSpPr txBox="1"/>
          <p:nvPr/>
        </p:nvSpPr>
        <p:spPr>
          <a:xfrm>
            <a:off x="1976473" y="8370113"/>
            <a:ext cx="4498638" cy="1015663"/>
          </a:xfrm>
          <a:prstGeom prst="rect">
            <a:avLst/>
          </a:prstGeom>
          <a:noFill/>
        </p:spPr>
        <p:txBody>
          <a:bodyPr wrap="square" rtlCol="0">
            <a:spAutoFit/>
          </a:bodyPr>
          <a:lstStyle/>
          <a:p>
            <a:r>
              <a:rPr lang="en-US" sz="6000" dirty="0" err="1">
                <a:latin typeface="Poppins" panose="00000500000000000000" pitchFamily="2" charset="0"/>
                <a:cs typeface="Poppins" panose="00000500000000000000" pitchFamily="2" charset="0"/>
              </a:rPr>
              <a:t>VExplorers</a:t>
            </a:r>
            <a:endParaRPr lang="en-US" sz="60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028700" y="1220727"/>
            <a:ext cx="12959939"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Expanding Possibilities</a:t>
            </a:r>
          </a:p>
        </p:txBody>
      </p:sp>
      <p:grpSp>
        <p:nvGrpSpPr>
          <p:cNvPr id="4" name="Group 4"/>
          <p:cNvGrpSpPr/>
          <p:nvPr/>
        </p:nvGrpSpPr>
        <p:grpSpPr>
          <a:xfrm>
            <a:off x="1510508" y="3284019"/>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2026692" y="4138059"/>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01.</a:t>
            </a:r>
          </a:p>
        </p:txBody>
      </p:sp>
      <p:grpSp>
        <p:nvGrpSpPr>
          <p:cNvPr id="8" name="Group 8"/>
          <p:cNvGrpSpPr/>
          <p:nvPr/>
        </p:nvGrpSpPr>
        <p:grpSpPr>
          <a:xfrm>
            <a:off x="9790849" y="3284019"/>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790849" y="6358133"/>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3" name="TextBox 13"/>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307033" y="4139455"/>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02.</a:t>
            </a:r>
          </a:p>
        </p:txBody>
      </p:sp>
      <p:sp>
        <p:nvSpPr>
          <p:cNvPr id="15" name="TextBox 15"/>
          <p:cNvSpPr txBox="1"/>
          <p:nvPr/>
        </p:nvSpPr>
        <p:spPr>
          <a:xfrm>
            <a:off x="10307033" y="721217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04.</a:t>
            </a:r>
          </a:p>
        </p:txBody>
      </p:sp>
      <p:sp>
        <p:nvSpPr>
          <p:cNvPr id="16" name="TextBox 16"/>
          <p:cNvSpPr txBox="1"/>
          <p:nvPr/>
        </p:nvSpPr>
        <p:spPr>
          <a:xfrm>
            <a:off x="3442670" y="3971924"/>
            <a:ext cx="4754642" cy="1171576"/>
          </a:xfrm>
          <a:prstGeom prst="rect">
            <a:avLst/>
          </a:prstGeom>
        </p:spPr>
        <p:txBody>
          <a:bodyPr lIns="0" tIns="0" rIns="0" bIns="0" rtlCol="0" anchor="t">
            <a:spAutoFit/>
          </a:bodyPr>
          <a:lstStyle/>
          <a:p>
            <a:pPr marL="0" lvl="0" indent="0" algn="just">
              <a:lnSpc>
                <a:spcPts val="4724"/>
              </a:lnSpc>
              <a:spcBef>
                <a:spcPct val="0"/>
              </a:spcBef>
            </a:pPr>
            <a:r>
              <a:rPr lang="en-US" sz="3499" spc="55">
                <a:solidFill>
                  <a:srgbClr val="000000"/>
                </a:solidFill>
                <a:latin typeface="DM Sans Bold"/>
              </a:rPr>
              <a:t>Personalized Recommendations</a:t>
            </a:r>
          </a:p>
        </p:txBody>
      </p:sp>
      <p:sp>
        <p:nvSpPr>
          <p:cNvPr id="17" name="Freeform 17"/>
          <p:cNvSpPr/>
          <p:nvPr/>
        </p:nvSpPr>
        <p:spPr>
          <a:xfrm>
            <a:off x="-1323359" y="9258300"/>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5276463" y="-2359583"/>
            <a:ext cx="4980952" cy="3731186"/>
          </a:xfrm>
          <a:custGeom>
            <a:avLst/>
            <a:gdLst/>
            <a:ahLst/>
            <a:cxnLst/>
            <a:rect l="l" t="t" r="r" b="b"/>
            <a:pathLst>
              <a:path w="4980952" h="3731186">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a:off x="1619760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rot="746394">
            <a:off x="-1363101" y="-1398291"/>
            <a:ext cx="2597326" cy="2796583"/>
          </a:xfrm>
          <a:custGeom>
            <a:avLst/>
            <a:gdLst/>
            <a:ahLst/>
            <a:cxnLst/>
            <a:rect l="l" t="t" r="r" b="b"/>
            <a:pathLst>
              <a:path w="2597326" h="2796583">
                <a:moveTo>
                  <a:pt x="0" y="0"/>
                </a:moveTo>
                <a:lnTo>
                  <a:pt x="2597327" y="0"/>
                </a:lnTo>
                <a:lnTo>
                  <a:pt x="2597327" y="2796582"/>
                </a:lnTo>
                <a:lnTo>
                  <a:pt x="0" y="279658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1" name="Group 21"/>
          <p:cNvGrpSpPr/>
          <p:nvPr/>
        </p:nvGrpSpPr>
        <p:grpSpPr>
          <a:xfrm>
            <a:off x="1510508" y="6358133"/>
            <a:ext cx="6998061" cy="2561528"/>
            <a:chOff x="0" y="0"/>
            <a:chExt cx="2342659" cy="857492"/>
          </a:xfrm>
        </p:grpSpPr>
        <p:sp>
          <p:nvSpPr>
            <p:cNvPr id="22" name="Freeform 22"/>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23" name="TextBox 23"/>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4" name="TextBox 24"/>
          <p:cNvSpPr txBox="1"/>
          <p:nvPr/>
        </p:nvSpPr>
        <p:spPr>
          <a:xfrm>
            <a:off x="2036217" y="7213569"/>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03.</a:t>
            </a:r>
          </a:p>
        </p:txBody>
      </p:sp>
      <p:sp>
        <p:nvSpPr>
          <p:cNvPr id="25" name="TextBox 25"/>
          <p:cNvSpPr txBox="1"/>
          <p:nvPr/>
        </p:nvSpPr>
        <p:spPr>
          <a:xfrm>
            <a:off x="3605644" y="7024534"/>
            <a:ext cx="4754642" cy="1171576"/>
          </a:xfrm>
          <a:prstGeom prst="rect">
            <a:avLst/>
          </a:prstGeom>
        </p:spPr>
        <p:txBody>
          <a:bodyPr lIns="0" tIns="0" rIns="0" bIns="0" rtlCol="0" anchor="t">
            <a:spAutoFit/>
          </a:bodyPr>
          <a:lstStyle/>
          <a:p>
            <a:pPr algn="just">
              <a:lnSpc>
                <a:spcPts val="4724"/>
              </a:lnSpc>
            </a:pPr>
            <a:r>
              <a:rPr lang="en-US" sz="3499" spc="55">
                <a:solidFill>
                  <a:srgbClr val="000000"/>
                </a:solidFill>
                <a:latin typeface="DM Sans Bold"/>
              </a:rPr>
              <a:t>Job</a:t>
            </a:r>
          </a:p>
          <a:p>
            <a:pPr marL="0" lvl="0" indent="0" algn="just">
              <a:lnSpc>
                <a:spcPts val="4724"/>
              </a:lnSpc>
              <a:spcBef>
                <a:spcPct val="0"/>
              </a:spcBef>
            </a:pPr>
            <a:r>
              <a:rPr lang="en-US" sz="3499" spc="55">
                <a:solidFill>
                  <a:srgbClr val="000000"/>
                </a:solidFill>
                <a:latin typeface="DM Sans Bold"/>
              </a:rPr>
              <a:t>Board Integration</a:t>
            </a:r>
          </a:p>
        </p:txBody>
      </p:sp>
      <p:sp>
        <p:nvSpPr>
          <p:cNvPr id="26" name="TextBox 26"/>
          <p:cNvSpPr txBox="1"/>
          <p:nvPr/>
        </p:nvSpPr>
        <p:spPr>
          <a:xfrm>
            <a:off x="11885985" y="4267199"/>
            <a:ext cx="4754642" cy="581026"/>
          </a:xfrm>
          <a:prstGeom prst="rect">
            <a:avLst/>
          </a:prstGeom>
        </p:spPr>
        <p:txBody>
          <a:bodyPr lIns="0" tIns="0" rIns="0" bIns="0" rtlCol="0" anchor="t">
            <a:spAutoFit/>
          </a:bodyPr>
          <a:lstStyle/>
          <a:p>
            <a:pPr marL="0" lvl="0" indent="0" algn="just">
              <a:lnSpc>
                <a:spcPts val="4724"/>
              </a:lnSpc>
              <a:spcBef>
                <a:spcPct val="0"/>
              </a:spcBef>
            </a:pPr>
            <a:r>
              <a:rPr lang="en-US" sz="3499" spc="55">
                <a:solidFill>
                  <a:srgbClr val="000000"/>
                </a:solidFill>
                <a:latin typeface="DM Sans Bold"/>
              </a:rPr>
              <a:t>Multilingual Support</a:t>
            </a:r>
          </a:p>
        </p:txBody>
      </p:sp>
      <p:sp>
        <p:nvSpPr>
          <p:cNvPr id="27" name="TextBox 27"/>
          <p:cNvSpPr txBox="1"/>
          <p:nvPr/>
        </p:nvSpPr>
        <p:spPr>
          <a:xfrm>
            <a:off x="11885985" y="7319809"/>
            <a:ext cx="4754642" cy="581026"/>
          </a:xfrm>
          <a:prstGeom prst="rect">
            <a:avLst/>
          </a:prstGeom>
        </p:spPr>
        <p:txBody>
          <a:bodyPr lIns="0" tIns="0" rIns="0" bIns="0" rtlCol="0" anchor="t">
            <a:spAutoFit/>
          </a:bodyPr>
          <a:lstStyle/>
          <a:p>
            <a:pPr marL="0" lvl="0" indent="0" algn="just">
              <a:lnSpc>
                <a:spcPts val="4724"/>
              </a:lnSpc>
              <a:spcBef>
                <a:spcPct val="0"/>
              </a:spcBef>
            </a:pPr>
            <a:r>
              <a:rPr lang="en-US" sz="3499" spc="55">
                <a:solidFill>
                  <a:srgbClr val="000000"/>
                </a:solidFill>
                <a:latin typeface="DM Sans Bold"/>
              </a:rPr>
              <a:t>Skill Gap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096023" y="9535951"/>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599198" y="8500017"/>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1791917">
            <a:off x="-1421274" y="-505596"/>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6398056" y="-19354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rot="4747568">
            <a:off x="-3224454" y="4470036"/>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TextBox 11"/>
          <p:cNvSpPr txBox="1"/>
          <p:nvPr/>
        </p:nvSpPr>
        <p:spPr>
          <a:xfrm>
            <a:off x="3688802" y="369460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1241941" y="2161472"/>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219200"/>
            <a:ext cx="10940466"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Problem Statement</a:t>
            </a:r>
          </a:p>
        </p:txBody>
      </p:sp>
      <p:sp>
        <p:nvSpPr>
          <p:cNvPr id="6" name="TextBox 6"/>
          <p:cNvSpPr txBox="1"/>
          <p:nvPr/>
        </p:nvSpPr>
        <p:spPr>
          <a:xfrm>
            <a:off x="1647446" y="3117155"/>
            <a:ext cx="8131815" cy="4530797"/>
          </a:xfrm>
          <a:prstGeom prst="rect">
            <a:avLst/>
          </a:prstGeom>
        </p:spPr>
        <p:txBody>
          <a:bodyPr lIns="0" tIns="0" rIns="0" bIns="0" rtlCol="0" anchor="t">
            <a:spAutoFit/>
          </a:bodyPr>
          <a:lstStyle/>
          <a:p>
            <a:pPr marL="0" lvl="0" indent="0" algn="l">
              <a:lnSpc>
                <a:spcPts val="4460"/>
              </a:lnSpc>
              <a:spcBef>
                <a:spcPct val="0"/>
              </a:spcBef>
            </a:pPr>
            <a:r>
              <a:rPr lang="en-US" sz="3304" spc="198">
                <a:solidFill>
                  <a:srgbClr val="000000"/>
                </a:solidFill>
                <a:latin typeface="Poppins"/>
              </a:rPr>
              <a:t>The current job search process can be inefficient for applicants, often leading to difficulty in identifying roles that truly match their skills and experience. This mismatch can result in wasted time and effort for both job seekers and employers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802505" y="-108001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802505" y="9295126"/>
            <a:ext cx="4076270" cy="2863579"/>
          </a:xfrm>
          <a:custGeom>
            <a:avLst/>
            <a:gdLst/>
            <a:ahLst/>
            <a:cxnLst/>
            <a:rect l="l" t="t" r="r" b="b"/>
            <a:pathLst>
              <a:path w="4076270" h="2863579">
                <a:moveTo>
                  <a:pt x="0" y="0"/>
                </a:moveTo>
                <a:lnTo>
                  <a:pt x="4076269" y="0"/>
                </a:lnTo>
                <a:lnTo>
                  <a:pt x="4076269" y="2863580"/>
                </a:lnTo>
                <a:lnTo>
                  <a:pt x="0" y="286358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9353703" y="-2154372"/>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535933" y="2672471"/>
            <a:ext cx="6723367" cy="5867666"/>
          </a:xfrm>
          <a:custGeom>
            <a:avLst/>
            <a:gdLst/>
            <a:ahLst/>
            <a:cxnLst/>
            <a:rect l="l" t="t" r="r" b="b"/>
            <a:pathLst>
              <a:path w="6723367" h="5867666">
                <a:moveTo>
                  <a:pt x="0" y="0"/>
                </a:moveTo>
                <a:lnTo>
                  <a:pt x="6723367" y="0"/>
                </a:lnTo>
                <a:lnTo>
                  <a:pt x="6723367" y="5867665"/>
                </a:lnTo>
                <a:lnTo>
                  <a:pt x="0" y="58676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1028700" y="2026676"/>
            <a:ext cx="7848753"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Solution</a:t>
            </a:r>
          </a:p>
        </p:txBody>
      </p:sp>
      <p:sp>
        <p:nvSpPr>
          <p:cNvPr id="10" name="TextBox 10"/>
          <p:cNvSpPr txBox="1"/>
          <p:nvPr/>
        </p:nvSpPr>
        <p:spPr>
          <a:xfrm>
            <a:off x="1646132" y="3476209"/>
            <a:ext cx="7707571" cy="5250181"/>
          </a:xfrm>
          <a:prstGeom prst="rect">
            <a:avLst/>
          </a:prstGeom>
        </p:spPr>
        <p:txBody>
          <a:bodyPr lIns="0" tIns="0" rIns="0" bIns="0" rtlCol="0" anchor="t">
            <a:spAutoFit/>
          </a:bodyPr>
          <a:lstStyle/>
          <a:p>
            <a:pPr marL="0" lvl="0" indent="0" algn="l">
              <a:lnSpc>
                <a:spcPts val="4589"/>
              </a:lnSpc>
              <a:spcBef>
                <a:spcPct val="0"/>
              </a:spcBef>
            </a:pPr>
            <a:r>
              <a:rPr lang="en-US" sz="3399" spc="203">
                <a:solidFill>
                  <a:srgbClr val="000000"/>
                </a:solidFill>
                <a:latin typeface="Poppins"/>
              </a:rPr>
              <a:t>We present a resume recommendation system designed to bridge the gap between applicant skills and relevant job opportunities. This system leverages technology to streamline the job search process for both applicants and employers.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523557" y="1573754"/>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1302569" y="2185321"/>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774576"/>
            <a:ext cx="8092094"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Introduction</a:t>
            </a:r>
          </a:p>
        </p:txBody>
      </p:sp>
      <p:sp>
        <p:nvSpPr>
          <p:cNvPr id="6" name="TextBox 6"/>
          <p:cNvSpPr txBox="1"/>
          <p:nvPr/>
        </p:nvSpPr>
        <p:spPr>
          <a:xfrm>
            <a:off x="1028700" y="2430779"/>
            <a:ext cx="8604394" cy="6827521"/>
          </a:xfrm>
          <a:prstGeom prst="rect">
            <a:avLst/>
          </a:prstGeom>
        </p:spPr>
        <p:txBody>
          <a:bodyPr lIns="0" tIns="0" rIns="0" bIns="0" rtlCol="0" anchor="t">
            <a:spAutoFit/>
          </a:bodyPr>
          <a:lstStyle/>
          <a:p>
            <a:pPr marL="669283" lvl="1" indent="-334641" algn="l">
              <a:lnSpc>
                <a:spcPts val="4184"/>
              </a:lnSpc>
              <a:spcBef>
                <a:spcPct val="0"/>
              </a:spcBef>
              <a:buFont typeface="Arial"/>
              <a:buChar char="•"/>
            </a:pPr>
            <a:r>
              <a:rPr lang="en-US" sz="3099" spc="185">
                <a:solidFill>
                  <a:srgbClr val="000000"/>
                </a:solidFill>
                <a:latin typeface="Poppins"/>
              </a:rPr>
              <a:t>B</a:t>
            </a:r>
            <a:r>
              <a:rPr lang="en-US" sz="3099" u="none" spc="185">
                <a:solidFill>
                  <a:srgbClr val="000000"/>
                </a:solidFill>
                <a:latin typeface="Poppins"/>
              </a:rPr>
              <a:t>riefly introduce the challenges of navigating the job market, particularly identifying suitable roles.</a:t>
            </a:r>
          </a:p>
          <a:p>
            <a:pPr marL="669283" lvl="1" indent="-334641" algn="l">
              <a:lnSpc>
                <a:spcPts val="4184"/>
              </a:lnSpc>
              <a:spcBef>
                <a:spcPct val="0"/>
              </a:spcBef>
              <a:buFont typeface="Arial"/>
              <a:buChar char="•"/>
            </a:pPr>
            <a:r>
              <a:rPr lang="en-US" sz="3099" u="none" spc="185">
                <a:solidFill>
                  <a:srgbClr val="000000"/>
                </a:solidFill>
                <a:latin typeface="Poppins"/>
              </a:rPr>
              <a:t>Highlight the growing importance of skills-based hiring and the need for efficient job matching.</a:t>
            </a:r>
          </a:p>
          <a:p>
            <a:pPr marL="669283" lvl="1" indent="-334641" algn="l">
              <a:lnSpc>
                <a:spcPts val="4184"/>
              </a:lnSpc>
              <a:spcBef>
                <a:spcPct val="0"/>
              </a:spcBef>
              <a:buFont typeface="Arial"/>
              <a:buChar char="•"/>
            </a:pPr>
            <a:r>
              <a:rPr lang="en-US" sz="3099" u="none" spc="185">
                <a:solidFill>
                  <a:srgbClr val="000000"/>
                </a:solidFill>
                <a:latin typeface="Poppins"/>
              </a:rPr>
              <a:t>Introduce your project as a solution: a resume recommendation system that leverages technology to analyze skills and suggest relevant job categories.</a:t>
            </a:r>
          </a:p>
          <a:p>
            <a:pPr marL="0" lvl="0" indent="0" algn="l">
              <a:lnSpc>
                <a:spcPts val="4184"/>
              </a:lnSpc>
              <a:spcBef>
                <a:spcPct val="0"/>
              </a:spcBef>
            </a:pPr>
            <a:endParaRPr lang="en-US" sz="3099" u="none" spc="185">
              <a:solidFill>
                <a:srgbClr val="000000"/>
              </a:solidFill>
              <a:latin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1590260" y="2728480"/>
            <a:ext cx="6264366" cy="6104909"/>
          </a:xfrm>
          <a:custGeom>
            <a:avLst/>
            <a:gdLst/>
            <a:ahLst/>
            <a:cxnLst/>
            <a:rect l="l" t="t" r="r" b="b"/>
            <a:pathLst>
              <a:path w="6264366" h="6104909">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219200"/>
            <a:ext cx="5052778"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Abstract</a:t>
            </a:r>
          </a:p>
        </p:txBody>
      </p:sp>
      <p:sp>
        <p:nvSpPr>
          <p:cNvPr id="5" name="TextBox 5"/>
          <p:cNvSpPr txBox="1"/>
          <p:nvPr/>
        </p:nvSpPr>
        <p:spPr>
          <a:xfrm>
            <a:off x="1028700" y="2652280"/>
            <a:ext cx="10300980" cy="6090756"/>
          </a:xfrm>
          <a:prstGeom prst="rect">
            <a:avLst/>
          </a:prstGeom>
        </p:spPr>
        <p:txBody>
          <a:bodyPr lIns="0" tIns="0" rIns="0" bIns="0" rtlCol="0" anchor="t">
            <a:spAutoFit/>
          </a:bodyPr>
          <a:lstStyle/>
          <a:p>
            <a:pPr marL="707128" lvl="1" indent="-353564" algn="l">
              <a:lnSpc>
                <a:spcPts val="4421"/>
              </a:lnSpc>
              <a:buFont typeface="Arial"/>
              <a:buChar char="•"/>
            </a:pPr>
            <a:r>
              <a:rPr lang="en-US" sz="3275" spc="196" dirty="0">
                <a:solidFill>
                  <a:srgbClr val="000000"/>
                </a:solidFill>
                <a:latin typeface="Poppins"/>
              </a:rPr>
              <a:t>This project presents a web application designed to analyze resumes and suggest suitable job roles for applicants.</a:t>
            </a:r>
          </a:p>
          <a:p>
            <a:pPr marL="707128" lvl="1" indent="-353564" algn="l">
              <a:lnSpc>
                <a:spcPts val="4421"/>
              </a:lnSpc>
              <a:buFont typeface="Arial"/>
              <a:buChar char="•"/>
            </a:pPr>
            <a:r>
              <a:rPr lang="en-US" sz="3275" spc="196" dirty="0">
                <a:solidFill>
                  <a:srgbClr val="000000"/>
                </a:solidFill>
                <a:latin typeface="Poppins"/>
              </a:rPr>
              <a:t>The application leverages Natural Language Processing (NLP) techniques to extract skills and experience from uploaded resumes.</a:t>
            </a:r>
          </a:p>
          <a:p>
            <a:pPr marL="707128" lvl="1" indent="-353564" algn="l">
              <a:lnSpc>
                <a:spcPts val="4421"/>
              </a:lnSpc>
              <a:buFont typeface="Arial"/>
              <a:buChar char="•"/>
            </a:pPr>
            <a:r>
              <a:rPr lang="en-US" sz="3275" spc="196" dirty="0">
                <a:solidFill>
                  <a:srgbClr val="000000"/>
                </a:solidFill>
                <a:latin typeface="Poppins"/>
              </a:rPr>
              <a:t>These extracted features are then used by a machine learning model to predict the most relevant job category for the applicant's profile.</a:t>
            </a:r>
          </a:p>
        </p:txBody>
      </p:sp>
      <p:sp>
        <p:nvSpPr>
          <p:cNvPr id="6" name="Freeform 6"/>
          <p:cNvSpPr/>
          <p:nvPr/>
        </p:nvSpPr>
        <p:spPr>
          <a:xfrm>
            <a:off x="15711732" y="8477715"/>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2449974" y="-173385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rot="1055804">
            <a:off x="1842434" y="9804896"/>
            <a:ext cx="4076270" cy="2863579"/>
          </a:xfrm>
          <a:custGeom>
            <a:avLst/>
            <a:gdLst/>
            <a:ahLst/>
            <a:cxnLst/>
            <a:rect l="l" t="t" r="r" b="b"/>
            <a:pathLst>
              <a:path w="4076270" h="2863579">
                <a:moveTo>
                  <a:pt x="0" y="0"/>
                </a:moveTo>
                <a:lnTo>
                  <a:pt x="4076270" y="0"/>
                </a:lnTo>
                <a:lnTo>
                  <a:pt x="4076270" y="2863580"/>
                </a:lnTo>
                <a:lnTo>
                  <a:pt x="0" y="286358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7697619" y="-2444520"/>
            <a:ext cx="2892762" cy="2919301"/>
          </a:xfrm>
          <a:custGeom>
            <a:avLst/>
            <a:gdLst/>
            <a:ahLst/>
            <a:cxnLst/>
            <a:rect l="l" t="t" r="r" b="b"/>
            <a:pathLst>
              <a:path w="2892762" h="2919301">
                <a:moveTo>
                  <a:pt x="0" y="0"/>
                </a:moveTo>
                <a:lnTo>
                  <a:pt x="2892762" y="0"/>
                </a:lnTo>
                <a:lnTo>
                  <a:pt x="2892762" y="2919300"/>
                </a:lnTo>
                <a:lnTo>
                  <a:pt x="0" y="29193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5846022" y="107112"/>
            <a:ext cx="4017207" cy="1370872"/>
          </a:xfrm>
          <a:custGeom>
            <a:avLst/>
            <a:gdLst/>
            <a:ahLst/>
            <a:cxnLst/>
            <a:rect l="l" t="t" r="r" b="b"/>
            <a:pathLst>
              <a:path w="4017207" h="1370872">
                <a:moveTo>
                  <a:pt x="0" y="0"/>
                </a:moveTo>
                <a:lnTo>
                  <a:pt x="4017208" y="0"/>
                </a:lnTo>
                <a:lnTo>
                  <a:pt x="4017208"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flipH="1">
            <a:off x="11392502" y="3887958"/>
            <a:ext cx="7567145" cy="2582288"/>
          </a:xfrm>
          <a:custGeom>
            <a:avLst/>
            <a:gdLst/>
            <a:ahLst/>
            <a:cxnLst/>
            <a:rect l="l" t="t" r="r" b="b"/>
            <a:pathLst>
              <a:path w="7567145" h="2582288">
                <a:moveTo>
                  <a:pt x="7567145" y="0"/>
                </a:moveTo>
                <a:lnTo>
                  <a:pt x="0" y="0"/>
                </a:lnTo>
                <a:lnTo>
                  <a:pt x="0" y="2582288"/>
                </a:lnTo>
                <a:lnTo>
                  <a:pt x="7567145" y="2582288"/>
                </a:lnTo>
                <a:lnTo>
                  <a:pt x="756714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flipH="1">
            <a:off x="11082560" y="3046427"/>
            <a:ext cx="5513037" cy="6211873"/>
          </a:xfrm>
          <a:custGeom>
            <a:avLst/>
            <a:gdLst/>
            <a:ahLst/>
            <a:cxnLst/>
            <a:rect l="l" t="t" r="r" b="b"/>
            <a:pathLst>
              <a:path w="5513037" h="6211873">
                <a:moveTo>
                  <a:pt x="5513037" y="0"/>
                </a:moveTo>
                <a:lnTo>
                  <a:pt x="0" y="0"/>
                </a:lnTo>
                <a:lnTo>
                  <a:pt x="0" y="6211873"/>
                </a:lnTo>
                <a:lnTo>
                  <a:pt x="5513037" y="6211873"/>
                </a:lnTo>
                <a:lnTo>
                  <a:pt x="551303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860274"/>
            <a:ext cx="8956592"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Implementation</a:t>
            </a:r>
          </a:p>
        </p:txBody>
      </p:sp>
      <p:sp>
        <p:nvSpPr>
          <p:cNvPr id="6" name="TextBox 6"/>
          <p:cNvSpPr txBox="1"/>
          <p:nvPr/>
        </p:nvSpPr>
        <p:spPr>
          <a:xfrm>
            <a:off x="1028700" y="2501264"/>
            <a:ext cx="9158313" cy="6757036"/>
          </a:xfrm>
          <a:prstGeom prst="rect">
            <a:avLst/>
          </a:prstGeom>
        </p:spPr>
        <p:txBody>
          <a:bodyPr lIns="0" tIns="0" rIns="0" bIns="0" rtlCol="0" anchor="t">
            <a:spAutoFit/>
          </a:bodyPr>
          <a:lstStyle/>
          <a:p>
            <a:pPr marL="712462" lvl="1" indent="-356231" algn="l">
              <a:lnSpc>
                <a:spcPts val="4454"/>
              </a:lnSpc>
              <a:spcBef>
                <a:spcPct val="0"/>
              </a:spcBef>
              <a:buFont typeface="Arial"/>
              <a:buChar char="•"/>
            </a:pPr>
            <a:r>
              <a:rPr lang="en-US" sz="3299" spc="197">
                <a:solidFill>
                  <a:srgbClr val="000000"/>
                </a:solidFill>
                <a:latin typeface="Poppins"/>
              </a:rPr>
              <a:t>P</a:t>
            </a:r>
            <a:r>
              <a:rPr lang="en-US" sz="3299" u="none" spc="197">
                <a:solidFill>
                  <a:srgbClr val="000000"/>
                </a:solidFill>
                <a:latin typeface="Poppins"/>
              </a:rPr>
              <a:t>reprocessing: Clean resumes (PDF/text) for analysis (remove irrelevant info).</a:t>
            </a:r>
          </a:p>
          <a:p>
            <a:pPr marL="712462" lvl="1" indent="-356231" algn="l">
              <a:lnSpc>
                <a:spcPts val="4454"/>
              </a:lnSpc>
              <a:spcBef>
                <a:spcPct val="0"/>
              </a:spcBef>
              <a:buFont typeface="Arial"/>
              <a:buChar char="•"/>
            </a:pPr>
            <a:r>
              <a:rPr lang="en-US" sz="3299" u="none" spc="197">
                <a:solidFill>
                  <a:srgbClr val="000000"/>
                </a:solidFill>
                <a:latin typeface="Poppins"/>
              </a:rPr>
              <a:t>Skill Extraction: Identify skills &amp; experience keywords.</a:t>
            </a:r>
          </a:p>
          <a:p>
            <a:pPr marL="712462" lvl="1" indent="-356231" algn="l">
              <a:lnSpc>
                <a:spcPts val="4454"/>
              </a:lnSpc>
              <a:spcBef>
                <a:spcPct val="0"/>
              </a:spcBef>
              <a:buFont typeface="Arial"/>
              <a:buChar char="•"/>
            </a:pPr>
            <a:r>
              <a:rPr lang="en-US" sz="3299" u="none" spc="197">
                <a:solidFill>
                  <a:srgbClr val="000000"/>
                </a:solidFill>
                <a:latin typeface="Poppins"/>
              </a:rPr>
              <a:t>Feature Engineering: Prepare extracted data for the model.</a:t>
            </a:r>
          </a:p>
          <a:p>
            <a:pPr marL="712462" lvl="1" indent="-356231" algn="l">
              <a:lnSpc>
                <a:spcPts val="4454"/>
              </a:lnSpc>
              <a:spcBef>
                <a:spcPct val="0"/>
              </a:spcBef>
              <a:buFont typeface="Arial"/>
              <a:buChar char="•"/>
            </a:pPr>
            <a:r>
              <a:rPr lang="en-US" sz="3299" u="none" spc="197">
                <a:solidFill>
                  <a:srgbClr val="000000"/>
                </a:solidFill>
                <a:latin typeface="Poppins"/>
              </a:rPr>
              <a:t>Prediction: Use a pre-trained model to predict job categories.</a:t>
            </a:r>
          </a:p>
          <a:p>
            <a:pPr marL="712462" lvl="1" indent="-356231" algn="l">
              <a:lnSpc>
                <a:spcPts val="4454"/>
              </a:lnSpc>
              <a:spcBef>
                <a:spcPct val="0"/>
              </a:spcBef>
              <a:buFont typeface="Arial"/>
              <a:buChar char="•"/>
            </a:pPr>
            <a:r>
              <a:rPr lang="en-US" sz="3299" u="none" spc="197">
                <a:solidFill>
                  <a:srgbClr val="000000"/>
                </a:solidFill>
                <a:latin typeface="Poppins"/>
              </a:rPr>
              <a:t>Mapping: Translate predictions to human-readable job categories.</a:t>
            </a:r>
          </a:p>
          <a:p>
            <a:pPr marL="0" lvl="0" indent="0" algn="l">
              <a:lnSpc>
                <a:spcPts val="4454"/>
              </a:lnSpc>
              <a:spcBef>
                <a:spcPct val="0"/>
              </a:spcBef>
            </a:pPr>
            <a:endParaRPr lang="en-US" sz="3299" u="none" spc="197">
              <a:solidFill>
                <a:srgbClr val="000000"/>
              </a:solidFill>
              <a:latin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446719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4732501" y="4202656"/>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154848" y="421616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204606" y="421616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3396139" y="421616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1962549"/>
            <a:ext cx="9538352" cy="1177290"/>
          </a:xfrm>
          <a:prstGeom prst="rect">
            <a:avLst/>
          </a:prstGeom>
        </p:spPr>
        <p:txBody>
          <a:bodyPr lIns="0" tIns="0" rIns="0" bIns="0" rtlCol="0" anchor="t">
            <a:spAutoFit/>
          </a:bodyPr>
          <a:lstStyle/>
          <a:p>
            <a:pPr marL="0" lvl="1" indent="0" algn="ctr">
              <a:lnSpc>
                <a:spcPts val="8730"/>
              </a:lnSpc>
              <a:spcBef>
                <a:spcPct val="0"/>
              </a:spcBef>
            </a:pPr>
            <a:r>
              <a:rPr lang="en-US" sz="9000" dirty="0">
                <a:solidFill>
                  <a:srgbClr val="000000"/>
                </a:solidFill>
                <a:latin typeface="DM Sans Bold"/>
              </a:rPr>
              <a:t>Ideation process</a:t>
            </a:r>
          </a:p>
        </p:txBody>
      </p:sp>
      <p:sp>
        <p:nvSpPr>
          <p:cNvPr id="17" name="TextBox 17"/>
          <p:cNvSpPr txBox="1"/>
          <p:nvPr/>
        </p:nvSpPr>
        <p:spPr>
          <a:xfrm>
            <a:off x="1154848" y="500829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01</a:t>
            </a:r>
          </a:p>
        </p:txBody>
      </p:sp>
      <p:sp>
        <p:nvSpPr>
          <p:cNvPr id="18" name="TextBox 18"/>
          <p:cNvSpPr txBox="1"/>
          <p:nvPr/>
        </p:nvSpPr>
        <p:spPr>
          <a:xfrm>
            <a:off x="4750804" y="4994783"/>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02</a:t>
            </a:r>
          </a:p>
        </p:txBody>
      </p:sp>
      <p:sp>
        <p:nvSpPr>
          <p:cNvPr id="19" name="TextBox 19"/>
          <p:cNvSpPr txBox="1"/>
          <p:nvPr/>
        </p:nvSpPr>
        <p:spPr>
          <a:xfrm>
            <a:off x="1154848" y="5802041"/>
            <a:ext cx="2646492" cy="2105407"/>
          </a:xfrm>
          <a:prstGeom prst="rect">
            <a:avLst/>
          </a:prstGeom>
        </p:spPr>
        <p:txBody>
          <a:bodyPr lIns="0" tIns="0" rIns="0" bIns="0" rtlCol="0" anchor="t">
            <a:spAutoFit/>
          </a:bodyPr>
          <a:lstStyle/>
          <a:p>
            <a:pPr algn="l">
              <a:lnSpc>
                <a:spcPts val="4211"/>
              </a:lnSpc>
            </a:pPr>
            <a:r>
              <a:rPr lang="en-US" sz="2699">
                <a:solidFill>
                  <a:srgbClr val="000000"/>
                </a:solidFill>
                <a:latin typeface="DM Sans"/>
              </a:rPr>
              <a:t>Job seekers struggle to target suitable roles.</a:t>
            </a:r>
          </a:p>
        </p:txBody>
      </p:sp>
      <p:sp>
        <p:nvSpPr>
          <p:cNvPr id="20" name="TextBox 20"/>
          <p:cNvSpPr txBox="1"/>
          <p:nvPr/>
        </p:nvSpPr>
        <p:spPr>
          <a:xfrm>
            <a:off x="4732501" y="5705855"/>
            <a:ext cx="3313159" cy="3104770"/>
          </a:xfrm>
          <a:prstGeom prst="rect">
            <a:avLst/>
          </a:prstGeom>
        </p:spPr>
        <p:txBody>
          <a:bodyPr lIns="0" tIns="0" rIns="0" bIns="0" rtlCol="0" anchor="t">
            <a:spAutoFit/>
          </a:bodyPr>
          <a:lstStyle/>
          <a:p>
            <a:pPr algn="l">
              <a:lnSpc>
                <a:spcPts val="3587"/>
              </a:lnSpc>
            </a:pPr>
            <a:r>
              <a:rPr lang="en-US" sz="2299">
                <a:solidFill>
                  <a:srgbClr val="000000"/>
                </a:solidFill>
                <a:latin typeface="DM Sans"/>
              </a:rPr>
              <a:t>Bridge the gap between skills and opportunities using NLP &amp; Machine Learning to analyze resumes and recommend job categories.</a:t>
            </a:r>
          </a:p>
        </p:txBody>
      </p:sp>
      <p:sp>
        <p:nvSpPr>
          <p:cNvPr id="21" name="TextBox 21"/>
          <p:cNvSpPr txBox="1"/>
          <p:nvPr/>
        </p:nvSpPr>
        <p:spPr>
          <a:xfrm>
            <a:off x="9222909" y="500829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03</a:t>
            </a:r>
          </a:p>
        </p:txBody>
      </p:sp>
      <p:sp>
        <p:nvSpPr>
          <p:cNvPr id="22" name="TextBox 22"/>
          <p:cNvSpPr txBox="1"/>
          <p:nvPr/>
        </p:nvSpPr>
        <p:spPr>
          <a:xfrm>
            <a:off x="9222909" y="5709838"/>
            <a:ext cx="3177248" cy="3243073"/>
          </a:xfrm>
          <a:prstGeom prst="rect">
            <a:avLst/>
          </a:prstGeom>
        </p:spPr>
        <p:txBody>
          <a:bodyPr lIns="0" tIns="0" rIns="0" bIns="0" rtlCol="0" anchor="t">
            <a:spAutoFit/>
          </a:bodyPr>
          <a:lstStyle/>
          <a:p>
            <a:pPr algn="l">
              <a:lnSpc>
                <a:spcPts val="3743"/>
              </a:lnSpc>
            </a:pPr>
            <a:r>
              <a:rPr lang="en-US" sz="2399">
                <a:solidFill>
                  <a:srgbClr val="000000"/>
                </a:solidFill>
                <a:latin typeface="DM Sans"/>
              </a:rPr>
              <a:t>User uploads resume (text/pdf). System extracts skills, predicts job category using a pre-trained model, and recommends it.</a:t>
            </a:r>
          </a:p>
        </p:txBody>
      </p:sp>
      <p:sp>
        <p:nvSpPr>
          <p:cNvPr id="23" name="TextBox 23"/>
          <p:cNvSpPr txBox="1"/>
          <p:nvPr/>
        </p:nvSpPr>
        <p:spPr>
          <a:xfrm>
            <a:off x="13414442" y="500829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04</a:t>
            </a:r>
          </a:p>
        </p:txBody>
      </p:sp>
      <p:sp>
        <p:nvSpPr>
          <p:cNvPr id="24" name="TextBox 24"/>
          <p:cNvSpPr txBox="1"/>
          <p:nvPr/>
        </p:nvSpPr>
        <p:spPr>
          <a:xfrm>
            <a:off x="13414442" y="5821091"/>
            <a:ext cx="2646492" cy="2657095"/>
          </a:xfrm>
          <a:prstGeom prst="rect">
            <a:avLst/>
          </a:prstGeom>
        </p:spPr>
        <p:txBody>
          <a:bodyPr lIns="0" tIns="0" rIns="0" bIns="0" rtlCol="0" anchor="t">
            <a:spAutoFit/>
          </a:bodyPr>
          <a:lstStyle/>
          <a:p>
            <a:pPr algn="l">
              <a:lnSpc>
                <a:spcPts val="3587"/>
              </a:lnSpc>
            </a:pPr>
            <a:r>
              <a:rPr lang="en-US" sz="2299">
                <a:solidFill>
                  <a:srgbClr val="000000"/>
                </a:solidFill>
                <a:latin typeface="DM Sans"/>
              </a:rPr>
              <a:t>Assess resources (data, libraries, expertise), impact (job seekers &amp; employers), and value proposition.</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6873600" y="7767605"/>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1970958" y="-417681"/>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0567876" y="-2945837"/>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rot="-5400000">
            <a:off x="4218228" y="-2200782"/>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a:off x="7442770" y="9648236"/>
            <a:ext cx="2587020" cy="2386526"/>
          </a:xfrm>
          <a:custGeom>
            <a:avLst/>
            <a:gdLst/>
            <a:ahLst/>
            <a:cxnLst/>
            <a:rect l="l" t="t" r="r" b="b"/>
            <a:pathLst>
              <a:path w="2587020" h="2386526">
                <a:moveTo>
                  <a:pt x="0" y="0"/>
                </a:moveTo>
                <a:lnTo>
                  <a:pt x="2587019" y="0"/>
                </a:lnTo>
                <a:lnTo>
                  <a:pt x="2587019"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17289828" y="-980533"/>
            <a:ext cx="1996345" cy="2149497"/>
          </a:xfrm>
          <a:custGeom>
            <a:avLst/>
            <a:gdLst/>
            <a:ahLst/>
            <a:cxnLst/>
            <a:rect l="l" t="t" r="r" b="b"/>
            <a:pathLst>
              <a:path w="1996345" h="2149497">
                <a:moveTo>
                  <a:pt x="0" y="0"/>
                </a:moveTo>
                <a:lnTo>
                  <a:pt x="1996344" y="0"/>
                </a:lnTo>
                <a:lnTo>
                  <a:pt x="1996344" y="2149496"/>
                </a:lnTo>
                <a:lnTo>
                  <a:pt x="0" y="214949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72061" y="1025292"/>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76DD99"/>
            </a:solidFill>
            <a:ln w="9525" cap="sq">
              <a:solidFill>
                <a:srgbClr val="000000"/>
              </a:solidFill>
              <a:prstDash val="solid"/>
              <a:miter/>
            </a:ln>
          </p:spPr>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B57EDC"/>
            </a:solidFill>
            <a:ln w="9525" cap="sq">
              <a:solidFill>
                <a:srgbClr val="000000"/>
              </a:solidFill>
              <a:prstDash val="solid"/>
              <a:miter/>
            </a:ln>
          </p:spPr>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76DD99"/>
            </a:solidFill>
            <a:ln w="9525" cap="sq">
              <a:solidFill>
                <a:srgbClr val="000000"/>
              </a:solidFill>
              <a:prstDash val="solid"/>
              <a:miter/>
            </a:ln>
          </p:spPr>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B57EDC"/>
            </a:solidFill>
            <a:ln w="9525" cap="sq">
              <a:solidFill>
                <a:srgbClr val="000000"/>
              </a:solid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76DD99"/>
            </a:solidFill>
            <a:ln w="9525" cap="sq">
              <a:solidFill>
                <a:srgbClr val="000000"/>
              </a:solid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B57EDC"/>
            </a:solidFill>
            <a:ln w="9525" cap="sq">
              <a:solidFill>
                <a:srgbClr val="000000"/>
              </a:solid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264609" y="1499419"/>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408646" y="4112341"/>
            <a:ext cx="1541626" cy="2055501"/>
          </a:xfrm>
          <a:custGeom>
            <a:avLst/>
            <a:gdLst/>
            <a:ahLst/>
            <a:cxnLst/>
            <a:rect l="l" t="t" r="r" b="b"/>
            <a:pathLst>
              <a:path w="1541626" h="2055501">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2118917" y="1547255"/>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1863676" y="7092012"/>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a:off x="11976323" y="4133482"/>
            <a:ext cx="1894629" cy="2075788"/>
          </a:xfrm>
          <a:custGeom>
            <a:avLst/>
            <a:gdLst/>
            <a:ahLst/>
            <a:cxnLst/>
            <a:rect l="l" t="t" r="r" b="b"/>
            <a:pathLst>
              <a:path w="1894629" h="2075788">
                <a:moveTo>
                  <a:pt x="0" y="0"/>
                </a:moveTo>
                <a:lnTo>
                  <a:pt x="1894629" y="0"/>
                </a:lnTo>
                <a:lnTo>
                  <a:pt x="1894629" y="2075788"/>
                </a:lnTo>
                <a:lnTo>
                  <a:pt x="0" y="207578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3648617" y="1955241"/>
            <a:ext cx="2623536" cy="719455"/>
          </a:xfrm>
          <a:prstGeom prst="rect">
            <a:avLst/>
          </a:prstGeom>
        </p:spPr>
        <p:txBody>
          <a:bodyPr lIns="0" tIns="0" rIns="0" bIns="0" rtlCol="0" anchor="t">
            <a:spAutoFit/>
          </a:bodyPr>
          <a:lstStyle/>
          <a:p>
            <a:pPr marL="0" lvl="0" indent="0" algn="l">
              <a:lnSpc>
                <a:spcPts val="5959"/>
              </a:lnSpc>
            </a:pPr>
            <a:r>
              <a:rPr lang="en-US" sz="3999">
                <a:solidFill>
                  <a:srgbClr val="000000"/>
                </a:solidFill>
                <a:latin typeface="DM Sans Bold"/>
              </a:rPr>
              <a:t>User Input</a:t>
            </a:r>
          </a:p>
        </p:txBody>
      </p:sp>
      <p:sp>
        <p:nvSpPr>
          <p:cNvPr id="32" name="TextBox 32"/>
          <p:cNvSpPr txBox="1"/>
          <p:nvPr/>
        </p:nvSpPr>
        <p:spPr>
          <a:xfrm>
            <a:off x="6995244" y="4184890"/>
            <a:ext cx="4297511" cy="2024381"/>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DM Sans Bold"/>
              </a:rPr>
              <a:t>Mind map</a:t>
            </a:r>
          </a:p>
        </p:txBody>
      </p:sp>
      <p:sp>
        <p:nvSpPr>
          <p:cNvPr id="33" name="TextBox 33"/>
          <p:cNvSpPr txBox="1"/>
          <p:nvPr/>
        </p:nvSpPr>
        <p:spPr>
          <a:xfrm>
            <a:off x="3523732" y="4709843"/>
            <a:ext cx="2873307" cy="719455"/>
          </a:xfrm>
          <a:prstGeom prst="rect">
            <a:avLst/>
          </a:prstGeom>
        </p:spPr>
        <p:txBody>
          <a:bodyPr lIns="0" tIns="0" rIns="0" bIns="0" rtlCol="0" anchor="t">
            <a:spAutoFit/>
          </a:bodyPr>
          <a:lstStyle/>
          <a:p>
            <a:pPr marL="0" lvl="0" indent="0" algn="l">
              <a:lnSpc>
                <a:spcPts val="5959"/>
              </a:lnSpc>
            </a:pPr>
            <a:r>
              <a:rPr lang="en-US" sz="3999">
                <a:solidFill>
                  <a:srgbClr val="000000"/>
                </a:solidFill>
                <a:latin typeface="DM Sans Bold"/>
              </a:rPr>
              <a:t>Processing</a:t>
            </a:r>
          </a:p>
        </p:txBody>
      </p:sp>
      <p:sp>
        <p:nvSpPr>
          <p:cNvPr id="34" name="TextBox 34"/>
          <p:cNvSpPr txBox="1"/>
          <p:nvPr/>
        </p:nvSpPr>
        <p:spPr>
          <a:xfrm>
            <a:off x="2816195" y="6869465"/>
            <a:ext cx="3647518" cy="1999919"/>
          </a:xfrm>
          <a:prstGeom prst="rect">
            <a:avLst/>
          </a:prstGeom>
        </p:spPr>
        <p:txBody>
          <a:bodyPr lIns="0" tIns="0" rIns="0" bIns="0" rtlCol="0" anchor="t">
            <a:spAutoFit/>
          </a:bodyPr>
          <a:lstStyle/>
          <a:p>
            <a:pPr algn="ctr">
              <a:lnSpc>
                <a:spcPts val="5379"/>
              </a:lnSpc>
            </a:pPr>
            <a:r>
              <a:rPr lang="en-US" sz="3610">
                <a:solidFill>
                  <a:srgbClr val="000000"/>
                </a:solidFill>
                <a:latin typeface="DM Sans Bold"/>
              </a:rPr>
              <a:t>Skill &amp;</a:t>
            </a:r>
          </a:p>
          <a:p>
            <a:pPr marL="0" lvl="0" indent="0" algn="ctr">
              <a:lnSpc>
                <a:spcPts val="5379"/>
              </a:lnSpc>
            </a:pPr>
            <a:r>
              <a:rPr lang="en-US" sz="3610">
                <a:solidFill>
                  <a:srgbClr val="000000"/>
                </a:solidFill>
                <a:latin typeface="DM Sans Bold"/>
              </a:rPr>
              <a:t>Experience Extraction</a:t>
            </a:r>
          </a:p>
        </p:txBody>
      </p:sp>
      <p:sp>
        <p:nvSpPr>
          <p:cNvPr id="35" name="TextBox 35"/>
          <p:cNvSpPr txBox="1"/>
          <p:nvPr/>
        </p:nvSpPr>
        <p:spPr>
          <a:xfrm>
            <a:off x="14251952" y="4754497"/>
            <a:ext cx="2765049" cy="719458"/>
          </a:xfrm>
          <a:prstGeom prst="rect">
            <a:avLst/>
          </a:prstGeom>
        </p:spPr>
        <p:txBody>
          <a:bodyPr lIns="0" tIns="0" rIns="0" bIns="0" rtlCol="0" anchor="t">
            <a:spAutoFit/>
          </a:bodyPr>
          <a:lstStyle/>
          <a:p>
            <a:pPr marL="0" lvl="0" indent="0" algn="l">
              <a:lnSpc>
                <a:spcPts val="5959"/>
              </a:lnSpc>
            </a:pPr>
            <a:r>
              <a:rPr lang="en-US" sz="3999">
                <a:solidFill>
                  <a:srgbClr val="000000"/>
                </a:solidFill>
                <a:latin typeface="DM Sans Bold"/>
              </a:rPr>
              <a:t>Prediction</a:t>
            </a:r>
          </a:p>
        </p:txBody>
      </p:sp>
      <p:sp>
        <p:nvSpPr>
          <p:cNvPr id="36" name="TextBox 36"/>
          <p:cNvSpPr txBox="1"/>
          <p:nvPr/>
        </p:nvSpPr>
        <p:spPr>
          <a:xfrm>
            <a:off x="13870952" y="7532728"/>
            <a:ext cx="3278395" cy="719455"/>
          </a:xfrm>
          <a:prstGeom prst="rect">
            <a:avLst/>
          </a:prstGeom>
        </p:spPr>
        <p:txBody>
          <a:bodyPr lIns="0" tIns="0" rIns="0" bIns="0" rtlCol="0" anchor="t">
            <a:spAutoFit/>
          </a:bodyPr>
          <a:lstStyle/>
          <a:p>
            <a:pPr marL="0" lvl="0" indent="0" algn="l">
              <a:lnSpc>
                <a:spcPts val="5959"/>
              </a:lnSpc>
            </a:pPr>
            <a:r>
              <a:rPr lang="en-US" sz="3999">
                <a:solidFill>
                  <a:srgbClr val="000000"/>
                </a:solidFill>
                <a:latin typeface="DM Sans Bold"/>
              </a:rPr>
              <a:t>Recommend</a:t>
            </a:r>
          </a:p>
        </p:txBody>
      </p:sp>
      <p:sp>
        <p:nvSpPr>
          <p:cNvPr id="37" name="TextBox 37"/>
          <p:cNvSpPr txBox="1"/>
          <p:nvPr/>
        </p:nvSpPr>
        <p:spPr>
          <a:xfrm>
            <a:off x="13816938" y="1978997"/>
            <a:ext cx="3332409" cy="719455"/>
          </a:xfrm>
          <a:prstGeom prst="rect">
            <a:avLst/>
          </a:prstGeom>
        </p:spPr>
        <p:txBody>
          <a:bodyPr lIns="0" tIns="0" rIns="0" bIns="0" rtlCol="0" anchor="t">
            <a:spAutoFit/>
          </a:bodyPr>
          <a:lstStyle/>
          <a:p>
            <a:pPr marL="0" lvl="0" indent="0" algn="ctr">
              <a:lnSpc>
                <a:spcPts val="5959"/>
              </a:lnSpc>
            </a:pPr>
            <a:r>
              <a:rPr lang="en-US" sz="3999">
                <a:solidFill>
                  <a:srgbClr val="000000"/>
                </a:solidFill>
                <a:latin typeface="DM Sans Bold"/>
              </a:rPr>
              <a:t>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CAF33D9-BCFC-C991-E16A-953464EECCF1}"/>
              </a:ext>
            </a:extLst>
          </p:cNvPr>
          <p:cNvSpPr/>
          <p:nvPr/>
        </p:nvSpPr>
        <p:spPr>
          <a:xfrm rot="162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id="4" name="Picture 3">
            <a:extLst>
              <a:ext uri="{FF2B5EF4-FFF2-40B4-BE49-F238E27FC236}">
                <a16:creationId xmlns:a16="http://schemas.microsoft.com/office/drawing/2014/main" id="{0F6FF8EE-3157-DFEF-8490-FFA67EC74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367" y="525780"/>
            <a:ext cx="9486613" cy="5024777"/>
          </a:xfrm>
          <a:prstGeom prst="rect">
            <a:avLst/>
          </a:prstGeom>
        </p:spPr>
      </p:pic>
      <p:pic>
        <p:nvPicPr>
          <p:cNvPr id="6" name="Picture 5">
            <a:extLst>
              <a:ext uri="{FF2B5EF4-FFF2-40B4-BE49-F238E27FC236}">
                <a16:creationId xmlns:a16="http://schemas.microsoft.com/office/drawing/2014/main" id="{39AA0B55-89B2-03D3-AFEE-CDC7A2A07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20" y="4229100"/>
            <a:ext cx="10372725" cy="5532120"/>
          </a:xfrm>
          <a:prstGeom prst="rect">
            <a:avLst/>
          </a:prstGeom>
        </p:spPr>
      </p:pic>
      <p:sp>
        <p:nvSpPr>
          <p:cNvPr id="7" name="TextBox 16">
            <a:extLst>
              <a:ext uri="{FF2B5EF4-FFF2-40B4-BE49-F238E27FC236}">
                <a16:creationId xmlns:a16="http://schemas.microsoft.com/office/drawing/2014/main" id="{318276B3-0F91-A9E1-CFC9-332BF1765368}"/>
              </a:ext>
            </a:extLst>
          </p:cNvPr>
          <p:cNvSpPr txBox="1"/>
          <p:nvPr/>
        </p:nvSpPr>
        <p:spPr>
          <a:xfrm>
            <a:off x="-1097478" y="1127139"/>
            <a:ext cx="9538352" cy="1177290"/>
          </a:xfrm>
          <a:prstGeom prst="rect">
            <a:avLst/>
          </a:prstGeom>
        </p:spPr>
        <p:txBody>
          <a:bodyPr lIns="0" tIns="0" rIns="0" bIns="0" rtlCol="0" anchor="t">
            <a:spAutoFit/>
          </a:bodyPr>
          <a:lstStyle/>
          <a:p>
            <a:pPr marL="0" lvl="1" indent="0" algn="ctr">
              <a:lnSpc>
                <a:spcPts val="8730"/>
              </a:lnSpc>
              <a:spcBef>
                <a:spcPct val="0"/>
              </a:spcBef>
            </a:pPr>
            <a:r>
              <a:rPr lang="en-US" sz="9000" dirty="0">
                <a:solidFill>
                  <a:srgbClr val="000000"/>
                </a:solidFill>
                <a:latin typeface="DM Sans Bold"/>
              </a:rPr>
              <a:t>Prototype</a:t>
            </a:r>
          </a:p>
        </p:txBody>
      </p:sp>
      <p:sp>
        <p:nvSpPr>
          <p:cNvPr id="8" name="Freeform 6">
            <a:extLst>
              <a:ext uri="{FF2B5EF4-FFF2-40B4-BE49-F238E27FC236}">
                <a16:creationId xmlns:a16="http://schemas.microsoft.com/office/drawing/2014/main" id="{ECFCE5E4-1ACC-D409-98B1-B20EB8717C87}"/>
              </a:ext>
            </a:extLst>
          </p:cNvPr>
          <p:cNvSpPr/>
          <p:nvPr/>
        </p:nvSpPr>
        <p:spPr>
          <a:xfrm rot="16919611">
            <a:off x="16654740" y="5008612"/>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9" name="Freeform 7">
            <a:extLst>
              <a:ext uri="{FF2B5EF4-FFF2-40B4-BE49-F238E27FC236}">
                <a16:creationId xmlns:a16="http://schemas.microsoft.com/office/drawing/2014/main" id="{61E94F70-372A-562F-00E4-D2666E7882BE}"/>
              </a:ext>
            </a:extLst>
          </p:cNvPr>
          <p:cNvSpPr/>
          <p:nvPr/>
        </p:nvSpPr>
        <p:spPr>
          <a:xfrm>
            <a:off x="-2133600" y="-175722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1" name="Freeform 9">
            <a:extLst>
              <a:ext uri="{FF2B5EF4-FFF2-40B4-BE49-F238E27FC236}">
                <a16:creationId xmlns:a16="http://schemas.microsoft.com/office/drawing/2014/main" id="{812C492C-4D06-9CCB-B239-BFA532778E35}"/>
              </a:ext>
            </a:extLst>
          </p:cNvPr>
          <p:cNvSpPr/>
          <p:nvPr/>
        </p:nvSpPr>
        <p:spPr>
          <a:xfrm>
            <a:off x="10442956" y="9735921"/>
            <a:ext cx="2892762" cy="2919301"/>
          </a:xfrm>
          <a:custGeom>
            <a:avLst/>
            <a:gdLst/>
            <a:ahLst/>
            <a:cxnLst/>
            <a:rect l="l" t="t" r="r" b="b"/>
            <a:pathLst>
              <a:path w="2892762" h="2919301">
                <a:moveTo>
                  <a:pt x="0" y="0"/>
                </a:moveTo>
                <a:lnTo>
                  <a:pt x="2892762" y="0"/>
                </a:lnTo>
                <a:lnTo>
                  <a:pt x="2892762"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2" name="Freeform 10">
            <a:extLst>
              <a:ext uri="{FF2B5EF4-FFF2-40B4-BE49-F238E27FC236}">
                <a16:creationId xmlns:a16="http://schemas.microsoft.com/office/drawing/2014/main" id="{930B18DD-2D32-AC75-8184-15D1D03E3FBC}"/>
              </a:ext>
            </a:extLst>
          </p:cNvPr>
          <p:cNvSpPr/>
          <p:nvPr/>
        </p:nvSpPr>
        <p:spPr>
          <a:xfrm rot="16317351">
            <a:off x="-2268039" y="3052892"/>
            <a:ext cx="4017207" cy="1370872"/>
          </a:xfrm>
          <a:custGeom>
            <a:avLst/>
            <a:gdLst/>
            <a:ahLst/>
            <a:cxnLst/>
            <a:rect l="l" t="t" r="r" b="b"/>
            <a:pathLst>
              <a:path w="4017207" h="1370872">
                <a:moveTo>
                  <a:pt x="0" y="0"/>
                </a:moveTo>
                <a:lnTo>
                  <a:pt x="4017208" y="0"/>
                </a:lnTo>
                <a:lnTo>
                  <a:pt x="4017208"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Tree>
    <p:extLst>
      <p:ext uri="{BB962C8B-B14F-4D97-AF65-F5344CB8AC3E}">
        <p14:creationId xmlns:p14="http://schemas.microsoft.com/office/powerpoint/2010/main" val="2474615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383</Words>
  <Application>Microsoft Office PowerPoint</Application>
  <PresentationFormat>Custom</PresentationFormat>
  <Paragraphs>53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DM Sans</vt:lpstr>
      <vt:lpstr>Poppins</vt:lpstr>
      <vt:lpstr>Arial</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DeBugger</dc:title>
  <cp:lastModifiedBy>Sritha Nallamala</cp:lastModifiedBy>
  <cp:revision>4</cp:revision>
  <dcterms:created xsi:type="dcterms:W3CDTF">2006-08-16T00:00:00Z</dcterms:created>
  <dcterms:modified xsi:type="dcterms:W3CDTF">2024-07-10T02:34:43Z</dcterms:modified>
  <dc:identifier>DAGJDdDyV0U</dc:identifier>
</cp:coreProperties>
</file>